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49" autoAdjust="0"/>
  </p:normalViewPr>
  <p:slideViewPr>
    <p:cSldViewPr showGuides="1">
      <p:cViewPr>
        <p:scale>
          <a:sx n="100" d="100"/>
          <a:sy n="100" d="100"/>
        </p:scale>
        <p:origin x="-2172" y="78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807B7-E109-47B0-850C-242F4F60A940}" type="datetimeFigureOut">
              <a:rPr lang="ko-KR" altLang="en-US" smtClean="0"/>
              <a:pPr/>
              <a:t>2013-10-04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91130-34C0-45A6-A68F-E5248183B3B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호산나교회 심벌마크-원.bmp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1117315" y="2162909"/>
            <a:ext cx="4680520" cy="4818182"/>
          </a:xfrm>
          <a:prstGeom prst="rect">
            <a:avLst/>
          </a:prstGeom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04664" y="4005461"/>
            <a:ext cx="6048672" cy="1440160"/>
          </a:xfrm>
        </p:spPr>
        <p:txBody>
          <a:bodyPr>
            <a:noAutofit/>
          </a:bodyPr>
          <a:lstStyle/>
          <a:p>
            <a:pPr marL="514350" indent="-514350"/>
            <a:r>
              <a:rPr lang="en-US" altLang="ko-KR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-</a:t>
            </a:r>
            <a:r>
              <a:rPr lang="ko-KR" altLang="en-US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아래</a:t>
            </a:r>
            <a:r>
              <a:rPr lang="en-US" altLang="ko-KR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- </a:t>
            </a:r>
          </a:p>
          <a:p>
            <a:pPr marL="514350" indent="-514350"/>
            <a:endParaRPr lang="en-US" altLang="ko-KR" sz="1400" dirty="0" smtClean="0">
              <a:solidFill>
                <a:schemeClr val="tx1"/>
              </a:solidFill>
              <a:latin typeface="바탕체" pitchFamily="17" charset="-127"/>
              <a:ea typeface="바탕체" pitchFamily="17" charset="-127"/>
            </a:endParaRPr>
          </a:p>
          <a:p>
            <a:pPr marL="514350" indent="-514350" algn="l"/>
            <a:r>
              <a:rPr lang="en-US" altLang="ko-KR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1.</a:t>
            </a:r>
            <a:r>
              <a:rPr lang="ko-KR" altLang="en-US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제출기한 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: 2013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년 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10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월 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13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일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주일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까지 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기일엄수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) </a:t>
            </a:r>
            <a:r>
              <a:rPr lang="ko-KR" altLang="en-US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solidFill>
                <a:schemeClr val="tx1"/>
              </a:solidFill>
              <a:latin typeface="바탕체" pitchFamily="17" charset="-127"/>
              <a:ea typeface="바탕체" pitchFamily="17" charset="-127"/>
            </a:endParaRPr>
          </a:p>
          <a:p>
            <a:pPr marL="514350" indent="-514350" algn="l"/>
            <a:r>
              <a:rPr lang="en-US" altLang="ko-KR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2.</a:t>
            </a:r>
            <a:r>
              <a:rPr lang="ko-KR" altLang="en-US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제출 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자료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별첨 양식 참조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) </a:t>
            </a:r>
            <a:r>
              <a:rPr lang="ko-KR" altLang="en-US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solidFill>
                <a:schemeClr val="tx1"/>
              </a:solidFill>
              <a:latin typeface="바탕체" pitchFamily="17" charset="-127"/>
              <a:ea typeface="바탕체" pitchFamily="17" charset="-127"/>
            </a:endParaRPr>
          </a:p>
          <a:p>
            <a:pPr marL="514350" indent="-514350" algn="l"/>
            <a:r>
              <a:rPr lang="en-US" altLang="ko-KR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3.</a:t>
            </a:r>
            <a:r>
              <a:rPr lang="ko-KR" altLang="en-US" sz="1400" dirty="0" smtClean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제출장소 </a:t>
            </a:r>
            <a:r>
              <a:rPr lang="en-US" altLang="ko-KR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1400" dirty="0">
                <a:solidFill>
                  <a:schemeClr val="tx1"/>
                </a:solidFill>
                <a:latin typeface="바탕체" pitchFamily="17" charset="-127"/>
                <a:ea typeface="바탕체" pitchFamily="17" charset="-127"/>
              </a:rPr>
              <a:t>교회 행정사무실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4556" y="323528"/>
            <a:ext cx="6264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수신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각 부서장                                         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2013.10.06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ko-KR" altLang="en-US" sz="14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6652" y="1115616"/>
            <a:ext cx="6264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바탕체" pitchFamily="17" charset="-127"/>
                <a:ea typeface="바탕체" pitchFamily="17" charset="-127"/>
              </a:rPr>
              <a:t>제목 </a:t>
            </a:r>
            <a:r>
              <a:rPr lang="en-US" altLang="ko-KR" sz="1600" b="1" dirty="0" smtClean="0">
                <a:latin typeface="바탕체" pitchFamily="17" charset="-127"/>
                <a:ea typeface="바탕체" pitchFamily="17" charset="-127"/>
              </a:rPr>
              <a:t>: 2014</a:t>
            </a:r>
            <a:r>
              <a:rPr lang="ko-KR" altLang="en-US" sz="1600" b="1" dirty="0" smtClean="0">
                <a:latin typeface="바탕체" pitchFamily="17" charset="-127"/>
                <a:ea typeface="바탕체" pitchFamily="17" charset="-127"/>
              </a:rPr>
              <a:t>년도 예산편성을 위한 예산신청의 건 </a:t>
            </a:r>
            <a:endParaRPr lang="ko-KR" altLang="en-US" sz="16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9223" y="2034877"/>
            <a:ext cx="6264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  주님의 </a:t>
            </a:r>
            <a:r>
              <a:rPr lang="ko-KR" altLang="en-US" sz="1400" dirty="0" err="1" smtClean="0">
                <a:latin typeface="바탕체" pitchFamily="17" charset="-127"/>
                <a:ea typeface="바탕체" pitchFamily="17" charset="-127"/>
              </a:rPr>
              <a:t>몸된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교회발전을 위한 헌신에 주님의 이름으로 </a:t>
            </a:r>
            <a:r>
              <a:rPr lang="ko-KR" altLang="en-US" sz="1400" dirty="0" err="1" smtClean="0">
                <a:latin typeface="바탕체" pitchFamily="17" charset="-127"/>
                <a:ea typeface="바탕체" pitchFamily="17" charset="-127"/>
              </a:rPr>
              <a:t>감사드립니다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.</a:t>
            </a:r>
          </a:p>
          <a:p>
            <a:endParaRPr lang="en-US" altLang="ko-KR" sz="1400" dirty="0">
              <a:latin typeface="바탕체" pitchFamily="17" charset="-127"/>
              <a:ea typeface="바탕체" pitchFamily="17" charset="-127"/>
            </a:endParaRPr>
          </a:p>
          <a:p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  2014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년 본교회의 예산편성을 위한 각 부서의 예산신청서를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아래와 같이 제출해 주시기 바랍니다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. </a:t>
            </a:r>
            <a:endParaRPr lang="ko-KR" altLang="en-US" sz="14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404664" y="6103218"/>
            <a:ext cx="6048672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※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별첨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: 1. 2014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년 예산신청서 작성 요령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1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부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바탕체" pitchFamily="17" charset="-127"/>
              <a:ea typeface="바탕체" pitchFamily="17" charset="-127"/>
            </a:endParaRPr>
          </a:p>
          <a:p>
            <a:pPr marL="514350" marR="0" lvl="0" indent="-51435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        2. 2014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년 예산 신청서 양식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1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체" pitchFamily="17" charset="-127"/>
                <a:ea typeface="바탕체" pitchFamily="17" charset="-127"/>
              </a:rPr>
              <a:t>부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바탕체" pitchFamily="17" charset="-127"/>
              <a:ea typeface="바탕체" pitchFamily="17" charset="-127"/>
            </a:endParaRPr>
          </a:p>
          <a:p>
            <a:pPr marL="514350" marR="0" lvl="0" indent="-51435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      3. 2014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년 예산 신청서 작성예제</a:t>
            </a:r>
            <a:endParaRPr kumimoji="0" lang="ko-KR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바탕체" pitchFamily="17" charset="-127"/>
              <a:ea typeface="바탕체" pitchFamily="17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609750" y="8225244"/>
            <a:ext cx="3634308" cy="523220"/>
            <a:chOff x="2204864" y="7956376"/>
            <a:chExt cx="3634308" cy="523220"/>
          </a:xfrm>
        </p:grpSpPr>
        <p:sp>
          <p:nvSpPr>
            <p:cNvPr id="10" name="TextBox 9"/>
            <p:cNvSpPr txBox="1"/>
            <p:nvPr/>
          </p:nvSpPr>
          <p:spPr>
            <a:xfrm>
              <a:off x="2204864" y="7956376"/>
              <a:ext cx="12241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150" dirty="0" smtClean="0">
                  <a:latin typeface="바탕체" pitchFamily="17" charset="-127"/>
                  <a:ea typeface="바탕체" pitchFamily="17" charset="-127"/>
                </a:rPr>
                <a:t>대한 예수교</a:t>
              </a:r>
              <a:endParaRPr lang="en-US" altLang="ko-KR" sz="1400" spc="-150" dirty="0" smtClean="0">
                <a:latin typeface="바탕체" pitchFamily="17" charset="-127"/>
                <a:ea typeface="바탕체" pitchFamily="17" charset="-127"/>
              </a:endParaRPr>
            </a:p>
            <a:p>
              <a:r>
                <a:rPr lang="ko-KR" altLang="en-US" sz="1400" spc="-150" dirty="0" smtClean="0">
                  <a:latin typeface="바탕체" pitchFamily="17" charset="-127"/>
                  <a:ea typeface="바탕체" pitchFamily="17" charset="-127"/>
                </a:rPr>
                <a:t>장   </a:t>
              </a:r>
              <a:r>
                <a:rPr lang="ko-KR" altLang="en-US" sz="1400" spc="-150" dirty="0" err="1" smtClean="0">
                  <a:latin typeface="바탕체" pitchFamily="17" charset="-127"/>
                  <a:ea typeface="바탕체" pitchFamily="17" charset="-127"/>
                </a:rPr>
                <a:t>로</a:t>
              </a:r>
              <a:r>
                <a:rPr lang="ko-KR" altLang="en-US" sz="1400" spc="-150" dirty="0" smtClean="0">
                  <a:latin typeface="바탕체" pitchFamily="17" charset="-127"/>
                  <a:ea typeface="바탕체" pitchFamily="17" charset="-127"/>
                </a:rPr>
                <a:t>  회</a:t>
              </a:r>
              <a:endParaRPr lang="ko-KR" altLang="en-US" sz="1400" spc="-150" dirty="0">
                <a:latin typeface="바탕체" pitchFamily="17" charset="-127"/>
                <a:ea typeface="바탕체" pitchFamily="17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174876" y="8047434"/>
              <a:ext cx="26642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pc="-150" dirty="0" smtClean="0">
                  <a:latin typeface="바탕체" pitchFamily="17" charset="-127"/>
                  <a:ea typeface="바탕체" pitchFamily="17" charset="-127"/>
                </a:rPr>
                <a:t>호산나교회 </a:t>
              </a:r>
              <a:r>
                <a:rPr lang="ko-KR" altLang="en-US" spc="-150" dirty="0" err="1" smtClean="0">
                  <a:latin typeface="바탕체" pitchFamily="17" charset="-127"/>
                  <a:ea typeface="바탕체" pitchFamily="17" charset="-127"/>
                </a:rPr>
                <a:t>예결산위원회</a:t>
              </a:r>
              <a:endParaRPr lang="ko-KR" altLang="en-US" spc="-150" dirty="0">
                <a:latin typeface="바탕체" pitchFamily="17" charset="-127"/>
                <a:ea typeface="바탕체" pitchFamily="17" charset="-127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179512"/>
            <a:ext cx="6172200" cy="317384"/>
          </a:xfrm>
        </p:spPr>
        <p:txBody>
          <a:bodyPr>
            <a:noAutofit/>
          </a:bodyPr>
          <a:lstStyle/>
          <a:p>
            <a:pPr algn="l"/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♠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.2014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년도 예산신청서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안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) 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작성요령</a:t>
            </a:r>
            <a:endParaRPr lang="ko-KR" altLang="en-US" sz="24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971600"/>
            <a:ext cx="6172200" cy="79208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ko-KR" sz="1600" b="1" u="sng" dirty="0" smtClean="0">
                <a:latin typeface="바탕체" pitchFamily="17" charset="-127"/>
                <a:ea typeface="바탕체" pitchFamily="17" charset="-127"/>
              </a:rPr>
              <a:t>1. </a:t>
            </a:r>
            <a:r>
              <a:rPr lang="ko-KR" altLang="en-US" sz="1600" b="1" u="sng" dirty="0" smtClean="0">
                <a:latin typeface="바탕체" pitchFamily="17" charset="-127"/>
                <a:ea typeface="바탕체" pitchFamily="17" charset="-127"/>
              </a:rPr>
              <a:t>예산 </a:t>
            </a:r>
            <a:r>
              <a:rPr lang="ko-KR" altLang="en-US" sz="1600" b="1" u="sng" dirty="0">
                <a:latin typeface="바탕체" pitchFamily="17" charset="-127"/>
                <a:ea typeface="바탕체" pitchFamily="17" charset="-127"/>
              </a:rPr>
              <a:t>분류 및 나열순서 </a:t>
            </a:r>
            <a:r>
              <a:rPr lang="ko-KR" altLang="en-US" sz="16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6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경상비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매주 연속적으로 반복 발생되는 지출 경비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② </a:t>
            </a:r>
            <a:r>
              <a:rPr lang="ko-KR" altLang="en-US" sz="1400" dirty="0" err="1">
                <a:latin typeface="바탕체" pitchFamily="17" charset="-127"/>
                <a:ea typeface="바탕체" pitchFamily="17" charset="-127"/>
              </a:rPr>
              <a:t>행사비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기존 및 신규 행사에 발생하는 지출 경비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③ </a:t>
            </a:r>
            <a:r>
              <a:rPr lang="ko-KR" altLang="en-US" sz="1400" dirty="0" err="1">
                <a:latin typeface="바탕체" pitchFamily="17" charset="-127"/>
                <a:ea typeface="바탕체" pitchFamily="17" charset="-127"/>
              </a:rPr>
              <a:t>자산성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비품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,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설비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예산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경상비 예산과 별도로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endParaRPr lang="en-US" altLang="ko-KR" sz="1400" b="1" dirty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600" b="1" u="sng" dirty="0" smtClean="0">
                <a:latin typeface="바탕체" pitchFamily="17" charset="-127"/>
                <a:ea typeface="바탕체" pitchFamily="17" charset="-127"/>
              </a:rPr>
              <a:t>2</a:t>
            </a:r>
            <a:r>
              <a:rPr lang="en-US" altLang="ko-KR" sz="1600" b="1" u="sng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600" b="1" u="sng" dirty="0">
                <a:latin typeface="바탕체" pitchFamily="17" charset="-127"/>
                <a:ea typeface="바탕체" pitchFamily="17" charset="-127"/>
              </a:rPr>
              <a:t>경상예산 신청서 </a:t>
            </a:r>
            <a:r>
              <a:rPr lang="ko-KR" altLang="en-US" sz="16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6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부서별 예산 항목별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별표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로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2013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년 결산과 비교하여 작성 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②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2013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년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결산과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비교하여 </a:t>
            </a:r>
            <a:r>
              <a:rPr lang="ko-KR" altLang="en-US" sz="1400" dirty="0" err="1">
                <a:latin typeface="바탕체" pitchFamily="17" charset="-127"/>
                <a:ea typeface="바탕체" pitchFamily="17" charset="-127"/>
              </a:rPr>
              <a:t>증감액을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 표시하고 증감사유를 구체적으로 작성 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(“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예” 대상인원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00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명 증가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/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신규활동사역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0000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비 증가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/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물가변동 사항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반영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③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특정목적헌금 및 회비 수입금액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(“2013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년 기준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을 포함하여 예산을 편성한 다음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예산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신청금액은 특정목적헌금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찬조금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)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충당금을 차감한 금액을 신청 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※</a:t>
            </a:r>
            <a:r>
              <a:rPr lang="en-US" altLang="ko-KR" sz="1400" u="sng" dirty="0" smtClean="0">
                <a:latin typeface="바탕체" pitchFamily="17" charset="-127"/>
                <a:ea typeface="바탕체" pitchFamily="17" charset="-127"/>
              </a:rPr>
              <a:t>.2013</a:t>
            </a:r>
            <a:r>
              <a:rPr lang="ko-KR" altLang="en-US" sz="1400" u="sng" dirty="0" smtClean="0">
                <a:latin typeface="바탕체" pitchFamily="17" charset="-127"/>
                <a:ea typeface="바탕체" pitchFamily="17" charset="-127"/>
              </a:rPr>
              <a:t>년 예산 결산기준일은 </a:t>
            </a:r>
            <a:r>
              <a:rPr lang="en-US" altLang="ko-KR" sz="1400" u="sng" dirty="0" smtClean="0">
                <a:latin typeface="바탕체" pitchFamily="17" charset="-127"/>
                <a:ea typeface="바탕체" pitchFamily="17" charset="-127"/>
              </a:rPr>
              <a:t>11</a:t>
            </a:r>
            <a:r>
              <a:rPr lang="ko-KR" altLang="en-US" sz="1400" u="sng" dirty="0" smtClean="0">
                <a:latin typeface="바탕체" pitchFamily="17" charset="-127"/>
                <a:ea typeface="바탕체" pitchFamily="17" charset="-127"/>
              </a:rPr>
              <a:t>월 말 일자로 한다</a:t>
            </a:r>
            <a:endParaRPr lang="en-US" altLang="ko-KR" sz="1400" u="sng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   </a:t>
            </a:r>
            <a:r>
              <a:rPr lang="en-US" altLang="ko-KR" sz="1400" u="sng" dirty="0" smtClean="0">
                <a:latin typeface="바탕체" pitchFamily="17" charset="-127"/>
                <a:ea typeface="바탕체" pitchFamily="17" charset="-127"/>
              </a:rPr>
              <a:t>(10</a:t>
            </a:r>
            <a:r>
              <a:rPr lang="ko-KR" altLang="en-US" sz="1400" u="sng" dirty="0" smtClean="0">
                <a:latin typeface="바탕체" pitchFamily="17" charset="-127"/>
                <a:ea typeface="바탕체" pitchFamily="17" charset="-127"/>
              </a:rPr>
              <a:t>월</a:t>
            </a:r>
            <a:r>
              <a:rPr lang="en-US" altLang="ko-KR" sz="1400" u="sng" dirty="0" smtClean="0">
                <a:latin typeface="바탕체" pitchFamily="17" charset="-127"/>
                <a:ea typeface="바탕체" pitchFamily="17" charset="-127"/>
              </a:rPr>
              <a:t>,11</a:t>
            </a:r>
            <a:r>
              <a:rPr lang="ko-KR" altLang="en-US" sz="1400" u="sng" dirty="0" err="1" smtClean="0">
                <a:latin typeface="바탕체" pitchFamily="17" charset="-127"/>
                <a:ea typeface="바탕체" pitchFamily="17" charset="-127"/>
              </a:rPr>
              <a:t>월분은</a:t>
            </a:r>
            <a:r>
              <a:rPr lang="ko-KR" altLang="en-US" sz="1400" u="sng" dirty="0" smtClean="0">
                <a:latin typeface="바탕체" pitchFamily="17" charset="-127"/>
                <a:ea typeface="바탕체" pitchFamily="17" charset="-127"/>
              </a:rPr>
              <a:t> 유추 작성</a:t>
            </a:r>
            <a:r>
              <a:rPr lang="en-US" altLang="ko-KR" sz="1400" u="sng" dirty="0" smtClean="0">
                <a:latin typeface="바탕체" pitchFamily="17" charset="-127"/>
                <a:ea typeface="바탕체" pitchFamily="17" charset="-127"/>
              </a:rPr>
              <a:t>)</a:t>
            </a:r>
            <a:endParaRPr lang="en-US" altLang="ko-KR" sz="1400" b="1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endParaRPr lang="en-US" altLang="ko-KR" sz="1400" b="1" dirty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600" b="1" u="sng" dirty="0" smtClean="0">
                <a:latin typeface="바탕체" pitchFamily="17" charset="-127"/>
                <a:ea typeface="바탕체" pitchFamily="17" charset="-127"/>
              </a:rPr>
              <a:t>3</a:t>
            </a:r>
            <a:r>
              <a:rPr lang="en-US" altLang="ko-KR" sz="1600" b="1" u="sng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600" b="1" u="sng" dirty="0">
                <a:latin typeface="바탕체" pitchFamily="17" charset="-127"/>
                <a:ea typeface="바탕체" pitchFamily="17" charset="-127"/>
              </a:rPr>
              <a:t>공통사항</a:t>
            </a:r>
            <a:r>
              <a:rPr lang="ko-KR" altLang="en-US" sz="16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6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모든 예산은 사역활동과 연계하여 항목을 정하고 산출근거에 의하여 예산을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편성하고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신청해야 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②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사역활동의 조정 또는 변경 신규추가 활동사역은 내역을 별도로 표시하여야 합니다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.</a:t>
            </a: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③ </a:t>
            </a:r>
            <a:r>
              <a:rPr lang="ko-KR" altLang="en-US" sz="1400" dirty="0" err="1">
                <a:latin typeface="바탕체" pitchFamily="17" charset="-127"/>
                <a:ea typeface="바탕체" pitchFamily="17" charset="-127"/>
              </a:rPr>
              <a:t>자산성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비품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,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설비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)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예산은 경상비 예산과 별도로 신청 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④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부서에서 제출한 예산계획안은 </a:t>
            </a:r>
            <a:r>
              <a:rPr lang="ko-KR" altLang="en-US" sz="1400" dirty="0" err="1">
                <a:latin typeface="바탕체" pitchFamily="17" charset="-127"/>
                <a:ea typeface="바탕체" pitchFamily="17" charset="-127"/>
              </a:rPr>
              <a:t>예결산위원회의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 예산조정을 거쳐 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2014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년도 부서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예산으로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확정되는 만큼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최대한 구체적으로 작성해야 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⑤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경조비를 지출할 수 있는 부서는 구제경조분과에 한합니다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그 외 부서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기관은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예산에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경조비는 포함시키지 않습니다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⑥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각 부서의 예산을 수립할 때는 자율적으로 조성하는 회비수입이나 찬조금을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고려하여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예산을 수립합니다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실적포함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).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400" dirty="0" smtClean="0">
              <a:latin typeface="바탕체" pitchFamily="17" charset="-127"/>
              <a:ea typeface="바탕체" pitchFamily="17" charset="-127"/>
            </a:endParaRPr>
          </a:p>
          <a:p>
            <a:pPr>
              <a:buNone/>
            </a:pP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⑦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각 부서에 개별적으로 접수되는 지정 목적헌금은 모두 교회에 해당 부서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기부금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400" dirty="0" smtClean="0">
                <a:latin typeface="바탕체" pitchFamily="17" charset="-127"/>
                <a:ea typeface="바탕체" pitchFamily="17" charset="-127"/>
              </a:rPr>
              <a:t>또는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목적헌금 항목으로 보고하되</a:t>
            </a:r>
            <a:r>
              <a:rPr lang="en-US" altLang="ko-KR" sz="1400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400" dirty="0">
                <a:latin typeface="바탕체" pitchFamily="17" charset="-127"/>
                <a:ea typeface="바탕체" pitchFamily="17" charset="-127"/>
              </a:rPr>
              <a:t>그 부서가 그대로 사용하게 됩니다</a:t>
            </a:r>
            <a:r>
              <a:rPr lang="en-US" altLang="ko-KR" sz="1400" dirty="0" smtClean="0">
                <a:latin typeface="바탕체" pitchFamily="17" charset="-127"/>
                <a:ea typeface="바탕체" pitchFamily="17" charset="-127"/>
              </a:rPr>
              <a:t>.</a:t>
            </a:r>
          </a:p>
          <a:p>
            <a:pPr>
              <a:buNone/>
            </a:pPr>
            <a:endParaRPr lang="ko-KR" altLang="en-US" sz="1400" u="sng" dirty="0">
              <a:latin typeface="바탕체" pitchFamily="17" charset="-127"/>
              <a:ea typeface="바탕체" pitchFamily="17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384</Words>
  <Application>Microsoft Office PowerPoint</Application>
  <PresentationFormat>화면 슬라이드 쇼(4:3)</PresentationFormat>
  <Paragraphs>40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♠.2014년도 예산신청서(안) 작성요령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admin</cp:lastModifiedBy>
  <cp:revision>6</cp:revision>
  <dcterms:created xsi:type="dcterms:W3CDTF">2013-09-30T01:04:41Z</dcterms:created>
  <dcterms:modified xsi:type="dcterms:W3CDTF">2013-10-04T04:48:53Z</dcterms:modified>
</cp:coreProperties>
</file>